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4"/>
  </p:sldMasterIdLst>
  <p:notesMasterIdLst>
    <p:notesMasterId r:id="rId15"/>
  </p:notesMasterIdLst>
  <p:handoutMasterIdLst>
    <p:handoutMasterId r:id="rId16"/>
  </p:handoutMasterIdLst>
  <p:sldIdLst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9" r:id="rId14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52773E-16BB-43D3-9DF1-A54A4F0E8D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49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1D523D-168C-45A1-8C4D-457D9989098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40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</p:grpSp>
      <p:sp>
        <p:nvSpPr>
          <p:cNvPr id="14044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14044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97B357D-CADD-40F5-A514-6CB3E633DB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61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79352-0909-4073-84D0-CD099676D97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59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F628-D830-4408-9A67-7426299EF7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259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42CB-9769-4998-84E5-D1BD10FFEED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55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9E22B-25BA-4BCB-BDF2-912ECD5026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22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146BC-10DD-481C-ABC2-039D604869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97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0E27-761F-45BC-93EC-C2389B915ED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23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BF4C5-75A5-4D18-AD53-264C6094A77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08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00B53-E026-48EC-A68A-ED1576D12D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44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1B72A-8FDB-4539-B657-47672F5DD0C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821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830EE-1786-469B-BAEA-EF0F033C79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07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A7A2-F556-42A8-B2BD-06E7C4C6EF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31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941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3941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</p:grpSp>
      <p:sp>
        <p:nvSpPr>
          <p:cNvPr id="13941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39418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9419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nl-NL"/>
              <a:t>2016-2017 J. van 't Hof</a:t>
            </a:r>
          </a:p>
        </p:txBody>
      </p:sp>
      <p:sp>
        <p:nvSpPr>
          <p:cNvPr id="139420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E17D44C-B947-4D10-8F52-338A871CE84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3942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1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  <p:sldLayoutId id="214748403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jdelijke aanduiding voor voettekst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  <a:endParaRPr lang="nl-NL" dirty="0">
              <a:latin typeface="Arial" charset="0"/>
            </a:endParaRPr>
          </a:p>
        </p:txBody>
      </p:sp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179388" y="2852738"/>
            <a:ext cx="8785225" cy="8239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Logaritmen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2555875" y="4149725"/>
            <a:ext cx="396081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 sz="2800" dirty="0"/>
              <a:t>Deel 2 – Hoofdstuk 8</a:t>
            </a:r>
          </a:p>
          <a:p>
            <a:pPr algn="ctr" eaLnBrk="1" hangingPunct="1">
              <a:spcBef>
                <a:spcPct val="50000"/>
              </a:spcBef>
            </a:pPr>
            <a:r>
              <a:rPr lang="nl-NL" sz="2400" dirty="0"/>
              <a:t>(Oude boek: H9)</a:t>
            </a:r>
          </a:p>
        </p:txBody>
      </p:sp>
      <p:pic>
        <p:nvPicPr>
          <p:cNvPr id="6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1B72A-8FDB-4539-B657-47672F5DD0CF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06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62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/>
              <a:t>Rekenen met logaritmen </a:t>
            </a:r>
          </a:p>
        </p:txBody>
      </p:sp>
      <p:sp>
        <p:nvSpPr>
          <p:cNvPr id="262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nl-NL" sz="2400" dirty="0"/>
              <a:t>		</a:t>
            </a:r>
            <a:br>
              <a:rPr lang="nl-NL" sz="2400" dirty="0">
                <a:cs typeface="Tahoma" pitchFamily="34" charset="0"/>
              </a:rPr>
            </a:br>
            <a:br>
              <a:rPr lang="nl-NL" sz="2400" dirty="0">
                <a:cs typeface="Tahoma" pitchFamily="34" charset="0"/>
              </a:rPr>
            </a:br>
            <a:endParaRPr lang="nl-NL" sz="2400" dirty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400" dirty="0">
                <a:cs typeface="Tahoma" pitchFamily="34" charset="0"/>
              </a:rPr>
              <a:t>Ander grondtal: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br>
              <a:rPr lang="nl-NL" sz="2400" dirty="0">
                <a:cs typeface="Tahoma" pitchFamily="34" charset="0"/>
              </a:rPr>
            </a:br>
            <a:r>
              <a:rPr lang="nl-NL" sz="2400" dirty="0">
                <a:cs typeface="Tahoma" pitchFamily="34" charset="0"/>
              </a:rPr>
              <a:t>				log a</a:t>
            </a:r>
            <a:br>
              <a:rPr lang="nl-NL" sz="2400" dirty="0">
                <a:cs typeface="Tahoma" pitchFamily="34" charset="0"/>
              </a:rPr>
            </a:br>
            <a:r>
              <a:rPr lang="nl-NL" sz="2400" dirty="0">
                <a:cs typeface="Tahoma" pitchFamily="34" charset="0"/>
              </a:rPr>
              <a:t> 		</a:t>
            </a:r>
            <a:r>
              <a:rPr lang="nl-NL" sz="2400" baseline="50000" dirty="0" err="1">
                <a:cs typeface="Tahoma" pitchFamily="34" charset="0"/>
              </a:rPr>
              <a:t>g</a:t>
            </a:r>
            <a:r>
              <a:rPr lang="nl-NL" sz="2400" dirty="0" err="1">
                <a:cs typeface="Tahoma" pitchFamily="34" charset="0"/>
              </a:rPr>
              <a:t>log</a:t>
            </a:r>
            <a:r>
              <a:rPr lang="nl-NL" sz="2400" dirty="0">
                <a:cs typeface="Tahoma" pitchFamily="34" charset="0"/>
              </a:rPr>
              <a:t> a   = 	------	</a:t>
            </a:r>
            <a:r>
              <a:rPr lang="nl-NL" sz="2000" dirty="0">
                <a:cs typeface="Tahoma" pitchFamily="34" charset="0"/>
              </a:rPr>
              <a:t>(op rekenmachine alleen </a:t>
            </a:r>
            <a:r>
              <a:rPr lang="nl-NL" sz="2000" baseline="50000" dirty="0">
                <a:cs typeface="Tahoma" pitchFamily="34" charset="0"/>
              </a:rPr>
              <a:t>10</a:t>
            </a:r>
            <a:r>
              <a:rPr lang="nl-NL" sz="2000" dirty="0">
                <a:cs typeface="Tahoma" pitchFamily="34" charset="0"/>
              </a:rPr>
              <a:t>log!)</a:t>
            </a:r>
            <a:br>
              <a:rPr lang="nl-NL" sz="2000" dirty="0">
                <a:cs typeface="Tahoma" pitchFamily="34" charset="0"/>
              </a:rPr>
            </a:br>
            <a:r>
              <a:rPr lang="nl-NL" sz="2000" dirty="0">
                <a:cs typeface="Tahoma" pitchFamily="34" charset="0"/>
              </a:rPr>
              <a:t>			</a:t>
            </a:r>
            <a:r>
              <a:rPr lang="nl-NL" sz="2400" dirty="0">
                <a:cs typeface="Tahoma" pitchFamily="34" charset="0"/>
              </a:rPr>
              <a:t>	log g</a:t>
            </a:r>
            <a:br>
              <a:rPr lang="nl-NL" sz="2400" dirty="0">
                <a:cs typeface="Tahoma" pitchFamily="34" charset="0"/>
              </a:rPr>
            </a:br>
            <a:endParaRPr lang="nl-NL" sz="2400" dirty="0"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nl-NL" sz="2400" dirty="0">
                <a:cs typeface="Tahoma" pitchFamily="34" charset="0"/>
              </a:rPr>
              <a:t>	</a:t>
            </a:r>
            <a:r>
              <a:rPr lang="nl-NL" sz="2400" dirty="0" err="1">
                <a:cs typeface="Tahoma" pitchFamily="34" charset="0"/>
              </a:rPr>
              <a:t>vb</a:t>
            </a:r>
            <a:r>
              <a:rPr lang="nl-NL" sz="2400" dirty="0">
                <a:cs typeface="Tahoma" pitchFamily="34" charset="0"/>
              </a:rPr>
              <a:t>: </a:t>
            </a:r>
            <a:r>
              <a:rPr lang="nl-NL" sz="2400" baseline="50000" dirty="0">
                <a:cs typeface="Tahoma" pitchFamily="34" charset="0"/>
              </a:rPr>
              <a:t>2</a:t>
            </a:r>
            <a:r>
              <a:rPr lang="nl-NL" sz="2400" dirty="0">
                <a:cs typeface="Tahoma" pitchFamily="34" charset="0"/>
              </a:rPr>
              <a:t>log 10 = log 10 / log 2 = 1 / 0,301 = 3,3</a:t>
            </a:r>
            <a:br>
              <a:rPr lang="nl-NL" sz="2800" u="sng" dirty="0">
                <a:cs typeface="Tahoma" pitchFamily="34" charset="0"/>
              </a:rPr>
            </a:br>
            <a:r>
              <a:rPr lang="nl-NL" sz="2800" dirty="0">
                <a:cs typeface="Tahoma" pitchFamily="34" charset="0"/>
              </a:rPr>
              <a:t>				</a:t>
            </a:r>
            <a:endParaRPr lang="nl-NL" sz="2400" dirty="0"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2400" dirty="0">
              <a:cs typeface="Tahoma" pitchFamily="34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sp>
        <p:nvSpPr>
          <p:cNvPr id="10" name="Rechthoek 9"/>
          <p:cNvSpPr/>
          <p:nvPr/>
        </p:nvSpPr>
        <p:spPr>
          <a:xfrm>
            <a:off x="2051720" y="3184162"/>
            <a:ext cx="2881313" cy="11461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pic>
        <p:nvPicPr>
          <p:cNvPr id="11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951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56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/>
              <a:t>Logaritmen</a:t>
            </a:r>
          </a:p>
        </p:txBody>
      </p:sp>
      <p:sp>
        <p:nvSpPr>
          <p:cNvPr id="2560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l-NL" sz="2800" dirty="0"/>
              <a:t>Voorbeelden: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800" dirty="0"/>
              <a:t>	- zuurgraad van een oplossing, of wel: de </a:t>
            </a:r>
            <a:r>
              <a:rPr lang="nl-NL" sz="2800" dirty="0" err="1"/>
              <a:t>pH</a:t>
            </a:r>
            <a:endParaRPr lang="nl-NL" sz="2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800" dirty="0"/>
              <a:t>	- geluidsniveau, of wel: aantal decibels</a:t>
            </a:r>
            <a:br>
              <a:rPr lang="nl-NL" sz="2800" dirty="0"/>
            </a:br>
            <a:endParaRPr lang="nl-NL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nl-NL" sz="2800" dirty="0">
                <a:cs typeface="Tahoma" pitchFamily="34" charset="0"/>
              </a:rPr>
              <a:t>Met logaritmen kun je van machten gehele getallen maken.</a:t>
            </a:r>
            <a:br>
              <a:rPr lang="nl-NL" sz="2800" dirty="0">
                <a:cs typeface="Tahoma" pitchFamily="34" charset="0"/>
              </a:rPr>
            </a:br>
            <a:endParaRPr lang="nl-NL" sz="2800" dirty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800" dirty="0">
                <a:cs typeface="Tahoma" pitchFamily="34" charset="0"/>
              </a:rPr>
              <a:t>Met logaritmen kun je duidelijke grafieken maken.</a:t>
            </a:r>
            <a:br>
              <a:rPr lang="nl-NL" sz="2800" dirty="0">
                <a:cs typeface="Tahoma" pitchFamily="34" charset="0"/>
              </a:rPr>
            </a:br>
            <a:endParaRPr lang="nl-NL" sz="2800" dirty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800" dirty="0">
                <a:cs typeface="Tahoma" pitchFamily="34" charset="0"/>
              </a:rPr>
              <a:t>Met logaritmen kun je makkelijk vergelijkingen oplossen.</a:t>
            </a:r>
          </a:p>
          <a:p>
            <a:pPr eaLnBrk="1" hangingPunct="1">
              <a:lnSpc>
                <a:spcPct val="80000"/>
              </a:lnSpc>
              <a:defRPr/>
            </a:pPr>
            <a:endParaRPr lang="nl-NL" sz="2800" baseline="50000" dirty="0">
              <a:cs typeface="Tahoma" pitchFamily="34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 dirty="0"/>
              <a:t>Logaritmen</a:t>
            </a:r>
          </a:p>
        </p:txBody>
      </p:sp>
      <p:pic>
        <p:nvPicPr>
          <p:cNvPr id="7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475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57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/>
              <a:t>Machten – wortels - logaritmen</a:t>
            </a:r>
          </a:p>
        </p:txBody>
      </p:sp>
      <p:sp>
        <p:nvSpPr>
          <p:cNvPr id="2570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l-NL" sz="2800" dirty="0"/>
              <a:t>Machtsverheffen: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br>
              <a:rPr lang="nl-NL" sz="1200" dirty="0"/>
            </a:br>
            <a:r>
              <a:rPr lang="nl-NL" sz="2400" dirty="0"/>
              <a:t>	10</a:t>
            </a:r>
            <a:r>
              <a:rPr lang="nl-NL" sz="2400" baseline="50000" dirty="0"/>
              <a:t>3</a:t>
            </a:r>
            <a:r>
              <a:rPr lang="nl-NL" sz="2400" dirty="0"/>
              <a:t> =  a		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nl-NL" sz="2400" dirty="0">
                <a:sym typeface="Wingdings" pitchFamily="2" charset="2"/>
              </a:rPr>
              <a:t>					a = 10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*10*</a:t>
            </a:r>
            <a:r>
              <a:rPr lang="nl-NL" sz="2400" dirty="0">
                <a:sym typeface="Wingdings" pitchFamily="2" charset="2"/>
              </a:rPr>
              <a:t>10 = 1000</a:t>
            </a:r>
            <a:br>
              <a:rPr lang="nl-NL" sz="2400" dirty="0">
                <a:sym typeface="Wingdings" pitchFamily="2" charset="2"/>
              </a:rPr>
            </a:br>
            <a:endParaRPr lang="nl-NL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dirty="0">
                <a:cs typeface="Tahoma" pitchFamily="34" charset="0"/>
              </a:rPr>
              <a:t>Worteltrekken: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br>
              <a:rPr lang="nl-NL" sz="1200" dirty="0">
                <a:cs typeface="Tahoma" pitchFamily="34" charset="0"/>
              </a:rPr>
            </a:br>
            <a:r>
              <a:rPr lang="nl-NL" sz="2400" dirty="0">
                <a:cs typeface="Tahoma" pitchFamily="34" charset="0"/>
              </a:rPr>
              <a:t>	b</a:t>
            </a:r>
            <a:r>
              <a:rPr lang="nl-NL" sz="2400" baseline="50000" dirty="0">
                <a:cs typeface="Tahoma" pitchFamily="34" charset="0"/>
              </a:rPr>
              <a:t>3</a:t>
            </a:r>
            <a:r>
              <a:rPr lang="nl-NL" sz="2400" dirty="0">
                <a:cs typeface="Tahoma" pitchFamily="34" charset="0"/>
              </a:rPr>
              <a:t>  = 1000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nl-NL" sz="2400" dirty="0">
                <a:cs typeface="Tahoma" pitchFamily="34" charset="0"/>
              </a:rPr>
              <a:t>				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	b = </a:t>
            </a:r>
            <a:r>
              <a:rPr lang="nl-NL" sz="2400" baseline="50000" dirty="0">
                <a:cs typeface="Tahoma" pitchFamily="34" charset="0"/>
                <a:sym typeface="Wingdings" pitchFamily="2" charset="2"/>
              </a:rPr>
              <a:t>3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√(1000) = 10</a:t>
            </a:r>
            <a:br>
              <a:rPr lang="nl-NL" sz="2400" dirty="0">
                <a:cs typeface="Tahoma" pitchFamily="34" charset="0"/>
                <a:sym typeface="Wingdings" pitchFamily="2" charset="2"/>
              </a:rPr>
            </a:br>
            <a:endParaRPr lang="nl-NL" sz="1600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dirty="0">
                <a:cs typeface="Tahoma" pitchFamily="34" charset="0"/>
              </a:rPr>
              <a:t>Logaritme nemen: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br>
              <a:rPr lang="nl-NL" sz="1200" dirty="0">
                <a:cs typeface="Tahoma" pitchFamily="34" charset="0"/>
              </a:rPr>
            </a:br>
            <a:r>
              <a:rPr lang="nl-NL" sz="2400" dirty="0">
                <a:cs typeface="Tahoma" pitchFamily="34" charset="0"/>
              </a:rPr>
              <a:t>	10</a:t>
            </a:r>
            <a:r>
              <a:rPr lang="nl-NL" sz="2400" baseline="50000" dirty="0">
                <a:cs typeface="Tahoma" pitchFamily="34" charset="0"/>
              </a:rPr>
              <a:t>c</a:t>
            </a:r>
            <a:r>
              <a:rPr lang="nl-NL" sz="2400" dirty="0">
                <a:cs typeface="Tahoma" pitchFamily="34" charset="0"/>
              </a:rPr>
              <a:t> = 1000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nl-NL" sz="2400" dirty="0">
                <a:cs typeface="Tahoma" pitchFamily="34" charset="0"/>
              </a:rPr>
              <a:t>				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	c = </a:t>
            </a:r>
            <a:r>
              <a:rPr lang="nl-NL" sz="2400" baseline="50000" dirty="0">
                <a:cs typeface="Tahoma" pitchFamily="34" charset="0"/>
                <a:sym typeface="Wingdings" pitchFamily="2" charset="2"/>
              </a:rPr>
              <a:t>10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log(1000) = 3</a:t>
            </a:r>
            <a:endParaRPr lang="nl-NL" sz="2400" dirty="0">
              <a:cs typeface="Tahoma" pitchFamily="34" charset="0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1979613" y="2060575"/>
            <a:ext cx="719137" cy="720725"/>
          </a:xfrm>
          <a:prstGeom prst="ellips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1042988" y="3644900"/>
            <a:ext cx="719137" cy="720725"/>
          </a:xfrm>
          <a:prstGeom prst="ellips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1116013" y="5300663"/>
            <a:ext cx="719137" cy="720725"/>
          </a:xfrm>
          <a:prstGeom prst="ellips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9116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66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540750" cy="1143000"/>
          </a:xfrm>
        </p:spPr>
        <p:txBody>
          <a:bodyPr/>
          <a:lstStyle/>
          <a:p>
            <a:pPr eaLnBrk="1" hangingPunct="1">
              <a:defRPr/>
            </a:pPr>
            <a:r>
              <a:rPr lang="nl-NL" sz="3600"/>
              <a:t>Logaritme nemen</a:t>
            </a:r>
          </a:p>
        </p:txBody>
      </p:sp>
      <p:sp>
        <p:nvSpPr>
          <p:cNvPr id="266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28775"/>
            <a:ext cx="85407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br>
              <a:rPr lang="nl-NL" sz="2800" baseline="30000" dirty="0"/>
            </a:br>
            <a:br>
              <a:rPr lang="nl-NL" sz="2800" baseline="30000" dirty="0"/>
            </a:br>
            <a:r>
              <a:rPr lang="nl-NL" sz="2800" baseline="30000" dirty="0"/>
              <a:t>		</a:t>
            </a:r>
            <a:r>
              <a:rPr lang="nl-NL" sz="2800" dirty="0"/>
              <a:t>10 </a:t>
            </a:r>
            <a:r>
              <a:rPr lang="nl-NL" sz="2800" baseline="50000" dirty="0"/>
              <a:t>c</a:t>
            </a:r>
            <a:r>
              <a:rPr lang="nl-NL" sz="2800" dirty="0"/>
              <a:t> = 1000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nl-NL" sz="2800" baseline="300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nl-NL" sz="2800" baseline="300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			 c = </a:t>
            </a:r>
            <a:r>
              <a:rPr lang="nl-NL" sz="2800" baseline="50000" dirty="0">
                <a:cs typeface="Tahoma" pitchFamily="34" charset="0"/>
                <a:sym typeface="Wingdings" pitchFamily="2" charset="2"/>
              </a:rPr>
              <a:t>10</a:t>
            </a:r>
            <a:r>
              <a:rPr lang="nl-NL" sz="2800" dirty="0">
                <a:cs typeface="Tahoma" pitchFamily="34" charset="0"/>
                <a:sym typeface="Wingdings" pitchFamily="2" charset="2"/>
              </a:rPr>
              <a:t>log 1000 = 3</a:t>
            </a:r>
            <a:br>
              <a:rPr lang="nl-NL" sz="2800" dirty="0">
                <a:cs typeface="Tahoma" pitchFamily="34" charset="0"/>
                <a:sym typeface="Wingdings" pitchFamily="2" charset="2"/>
              </a:rPr>
            </a:br>
            <a:endParaRPr lang="nl-NL" sz="28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	Andersom kan ook: </a:t>
            </a:r>
            <a:r>
              <a:rPr lang="nl-NL" sz="2800" baseline="50000" dirty="0">
                <a:cs typeface="Tahoma" pitchFamily="34" charset="0"/>
                <a:sym typeface="Wingdings" pitchFamily="2" charset="2"/>
              </a:rPr>
              <a:t>10</a:t>
            </a:r>
            <a:r>
              <a:rPr lang="nl-NL" sz="2800" dirty="0">
                <a:cs typeface="Tahoma" pitchFamily="34" charset="0"/>
                <a:sym typeface="Wingdings" pitchFamily="2" charset="2"/>
              </a:rPr>
              <a:t>log 100 = 2, want 10</a:t>
            </a:r>
            <a:r>
              <a:rPr lang="nl-NL" sz="2800" baseline="50000" dirty="0">
                <a:cs typeface="Tahoma" pitchFamily="34" charset="0"/>
                <a:sym typeface="Wingdings" pitchFamily="2" charset="2"/>
              </a:rPr>
              <a:t>2</a:t>
            </a:r>
            <a:r>
              <a:rPr lang="nl-NL" sz="2800" dirty="0">
                <a:cs typeface="Tahoma" pitchFamily="34" charset="0"/>
                <a:sym typeface="Wingdings" pitchFamily="2" charset="2"/>
              </a:rPr>
              <a:t> = 100</a:t>
            </a:r>
            <a:br>
              <a:rPr lang="nl-NL" sz="2800" dirty="0">
                <a:cs typeface="Tahoma" pitchFamily="34" charset="0"/>
                <a:sym typeface="Wingdings" pitchFamily="2" charset="2"/>
              </a:rPr>
            </a:br>
            <a:endParaRPr lang="nl-NL" sz="28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Logaritme nemen = zoeken van een onbekende exponent.</a:t>
            </a:r>
            <a:endParaRPr lang="nl-NL" sz="2800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à"/>
              <a:defRPr/>
            </a:pPr>
            <a:endParaRPr lang="nl-NL" sz="2800" dirty="0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 dirty="0"/>
              <a:t>Logaritmen</a:t>
            </a:r>
          </a:p>
        </p:txBody>
      </p:sp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611188" y="2781300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grondtal</a:t>
            </a:r>
          </a:p>
        </p:txBody>
      </p:sp>
      <p:sp>
        <p:nvSpPr>
          <p:cNvPr id="266247" name="Text Box 7"/>
          <p:cNvSpPr txBox="1">
            <a:spLocks noChangeArrowheads="1"/>
          </p:cNvSpPr>
          <p:nvPr/>
        </p:nvSpPr>
        <p:spPr bwMode="auto">
          <a:xfrm>
            <a:off x="3132138" y="1557338"/>
            <a:ext cx="1368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exponent</a:t>
            </a:r>
          </a:p>
        </p:txBody>
      </p:sp>
      <p:sp>
        <p:nvSpPr>
          <p:cNvPr id="266248" name="Line 8"/>
          <p:cNvSpPr>
            <a:spLocks noChangeShapeType="1"/>
          </p:cNvSpPr>
          <p:nvPr/>
        </p:nvSpPr>
        <p:spPr bwMode="auto">
          <a:xfrm flipV="1">
            <a:off x="1619250" y="2565400"/>
            <a:ext cx="5746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50" name="Text Box 10"/>
          <p:cNvSpPr txBox="1">
            <a:spLocks noChangeArrowheads="1"/>
          </p:cNvSpPr>
          <p:nvPr/>
        </p:nvSpPr>
        <p:spPr bwMode="auto">
          <a:xfrm>
            <a:off x="4716463" y="2492375"/>
            <a:ext cx="1368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dirty="0"/>
              <a:t>argument</a:t>
            </a:r>
          </a:p>
        </p:txBody>
      </p:sp>
      <p:sp>
        <p:nvSpPr>
          <p:cNvPr id="266251" name="Line 11"/>
          <p:cNvSpPr>
            <a:spLocks noChangeShapeType="1"/>
          </p:cNvSpPr>
          <p:nvPr/>
        </p:nvSpPr>
        <p:spPr bwMode="auto">
          <a:xfrm flipH="1">
            <a:off x="2916238" y="1846263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52" name="Line 12"/>
          <p:cNvSpPr>
            <a:spLocks noChangeShapeType="1"/>
          </p:cNvSpPr>
          <p:nvPr/>
        </p:nvSpPr>
        <p:spPr bwMode="auto">
          <a:xfrm flipH="1" flipV="1">
            <a:off x="4211638" y="2420938"/>
            <a:ext cx="504825" cy="255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70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6" grpId="0"/>
      <p:bldP spid="266247" grpId="0"/>
      <p:bldP spid="266248" grpId="0" animBg="1"/>
      <p:bldP spid="266250" grpId="0"/>
      <p:bldP spid="266251" grpId="0" animBg="1"/>
      <p:bldP spid="2662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59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/>
              <a:t>Schrijfwijze logaritmen</a:t>
            </a:r>
          </a:p>
        </p:txBody>
      </p:sp>
      <p:sp>
        <p:nvSpPr>
          <p:cNvPr id="2590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	Schrijfwijze: </a:t>
            </a:r>
            <a:r>
              <a:rPr lang="nl-NL" sz="2800" baseline="50000" dirty="0">
                <a:cs typeface="Tahoma" pitchFamily="34" charset="0"/>
                <a:sym typeface="Wingdings" pitchFamily="2" charset="2"/>
              </a:rPr>
              <a:t>10</a:t>
            </a:r>
            <a:r>
              <a:rPr lang="nl-NL" sz="2800" dirty="0">
                <a:cs typeface="Tahoma" pitchFamily="34" charset="0"/>
                <a:sym typeface="Wingdings" pitchFamily="2" charset="2"/>
              </a:rPr>
              <a:t>log 20 = log 20 = log(20) </a:t>
            </a:r>
          </a:p>
          <a:p>
            <a:pPr eaLnBrk="1" hangingPunct="1">
              <a:buFont typeface="Arial" charset="0"/>
              <a:buNone/>
              <a:defRPr/>
            </a:pPr>
            <a:endParaRPr lang="nl-NL" sz="24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nl-NL" sz="2400" dirty="0">
                <a:cs typeface="Tahoma" pitchFamily="34" charset="0"/>
                <a:sym typeface="Wingdings" pitchFamily="2" charset="2"/>
              </a:rPr>
              <a:t>	Met rekenmachine : alleen </a:t>
            </a:r>
            <a:r>
              <a:rPr lang="nl-NL" sz="2400" baseline="50000" dirty="0">
                <a:cs typeface="Tahoma" pitchFamily="34" charset="0"/>
                <a:sym typeface="Wingdings" pitchFamily="2" charset="2"/>
              </a:rPr>
              <a:t>10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log uit te rekenen!!</a:t>
            </a:r>
            <a:br>
              <a:rPr lang="nl-NL" sz="2400" dirty="0">
                <a:cs typeface="Tahoma" pitchFamily="34" charset="0"/>
                <a:sym typeface="Wingdings" pitchFamily="2" charset="2"/>
              </a:rPr>
            </a:br>
            <a:endParaRPr lang="nl-NL" sz="24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Als grondtal g ≠ 10, dan schrijf je </a:t>
            </a:r>
            <a:br>
              <a:rPr lang="nl-NL" sz="2800" dirty="0">
                <a:cs typeface="Tahoma" pitchFamily="34" charset="0"/>
                <a:sym typeface="Wingdings" pitchFamily="2" charset="2"/>
              </a:rPr>
            </a:br>
            <a:r>
              <a:rPr lang="nl-NL" sz="2800" dirty="0">
                <a:cs typeface="Tahoma" pitchFamily="34" charset="0"/>
                <a:sym typeface="Wingdings" pitchFamily="2" charset="2"/>
              </a:rPr>
              <a:t>de waarde van g </a:t>
            </a:r>
            <a:r>
              <a:rPr lang="nl-NL" sz="2800" i="1" dirty="0">
                <a:cs typeface="Tahoma" pitchFamily="34" charset="0"/>
                <a:sym typeface="Wingdings" pitchFamily="2" charset="2"/>
              </a:rPr>
              <a:t>linksboven</a:t>
            </a:r>
            <a:r>
              <a:rPr lang="nl-NL" sz="2800" dirty="0">
                <a:cs typeface="Tahoma" pitchFamily="34" charset="0"/>
                <a:sym typeface="Wingdings" pitchFamily="2" charset="2"/>
              </a:rPr>
              <a:t> voor de log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		</a:t>
            </a:r>
            <a:r>
              <a:rPr lang="nl-NL" sz="2000" dirty="0" err="1">
                <a:cs typeface="Tahoma" pitchFamily="34" charset="0"/>
                <a:sym typeface="Wingdings" pitchFamily="2" charset="2"/>
              </a:rPr>
              <a:t>bijv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: </a:t>
            </a:r>
            <a:r>
              <a:rPr lang="nl-NL" sz="2000" baseline="50000" dirty="0">
                <a:cs typeface="Tahoma" pitchFamily="34" charset="0"/>
                <a:sym typeface="Wingdings" pitchFamily="2" charset="2"/>
              </a:rPr>
              <a:t>5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log 20	</a:t>
            </a:r>
            <a:r>
              <a:rPr lang="nl-NL" sz="2000" baseline="50000" dirty="0">
                <a:cs typeface="Tahoma" pitchFamily="34" charset="0"/>
                <a:sym typeface="Wingdings" pitchFamily="2" charset="2"/>
              </a:rPr>
              <a:t> 	3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log 27		</a:t>
            </a:r>
            <a:r>
              <a:rPr lang="nl-NL" sz="2000" baseline="50000" dirty="0">
                <a:cs typeface="Tahoma" pitchFamily="34" charset="0"/>
                <a:sym typeface="Wingdings" pitchFamily="2" charset="2"/>
              </a:rPr>
              <a:t>9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log 300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 </a:t>
            </a:r>
            <a:br>
              <a:rPr lang="nl-NL" sz="2400" dirty="0">
                <a:cs typeface="Tahoma" pitchFamily="34" charset="0"/>
                <a:sym typeface="Wingdings" pitchFamily="2" charset="2"/>
              </a:rPr>
            </a:br>
            <a:endParaRPr lang="nl-NL" sz="24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Let op: </a:t>
            </a:r>
            <a:r>
              <a:rPr lang="nl-NL" sz="2800" baseline="50000" dirty="0">
                <a:cs typeface="Tahoma" pitchFamily="34" charset="0"/>
                <a:sym typeface="Wingdings" pitchFamily="2" charset="2"/>
              </a:rPr>
              <a:t>5</a:t>
            </a:r>
            <a:r>
              <a:rPr lang="nl-NL" sz="2800" dirty="0">
                <a:cs typeface="Tahoma" pitchFamily="34" charset="0"/>
                <a:sym typeface="Wingdings" pitchFamily="2" charset="2"/>
              </a:rPr>
              <a:t>log 20 ≠ 5 ∙ log 20    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(want dat is 5∙</a:t>
            </a:r>
            <a:r>
              <a:rPr lang="nl-NL" sz="2400" baseline="50000" dirty="0">
                <a:cs typeface="Tahoma" pitchFamily="34" charset="0"/>
                <a:sym typeface="Wingdings" pitchFamily="2" charset="2"/>
              </a:rPr>
              <a:t>10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log 20)</a:t>
            </a:r>
            <a:br>
              <a:rPr lang="nl-NL" sz="2800" dirty="0">
                <a:cs typeface="Tahoma" pitchFamily="34" charset="0"/>
                <a:sym typeface="Wingdings" pitchFamily="2" charset="2"/>
              </a:rPr>
            </a:br>
            <a:endParaRPr lang="nl-NL" sz="2800" dirty="0">
              <a:cs typeface="Tahoma" pitchFamily="34" charset="0"/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nl-NL" sz="2800" dirty="0">
              <a:cs typeface="Tahoma" pitchFamily="34" charset="0"/>
              <a:sym typeface="Wingdings" pitchFamily="2" charset="2"/>
            </a:endParaRP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211638" y="2420938"/>
            <a:ext cx="506412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78756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60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/>
              <a:t>Voorbeelden berekenen logaritmen</a:t>
            </a:r>
          </a:p>
        </p:txBody>
      </p:sp>
      <p:sp>
        <p:nvSpPr>
          <p:cNvPr id="2600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l-NL" sz="2000"/>
              <a:t>log 10 = …	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br>
              <a:rPr lang="nl-NL" sz="2000"/>
            </a:br>
            <a:r>
              <a:rPr lang="nl-NL" sz="2000"/>
              <a:t>log 10 = </a:t>
            </a:r>
            <a:r>
              <a:rPr lang="nl-NL" sz="2000" baseline="50000"/>
              <a:t>10</a:t>
            </a:r>
            <a:r>
              <a:rPr lang="nl-NL" sz="2000"/>
              <a:t>log 10 	= 1		(want 10</a:t>
            </a:r>
            <a:r>
              <a:rPr lang="nl-NL" sz="2000" baseline="50000"/>
              <a:t>1</a:t>
            </a:r>
            <a:r>
              <a:rPr lang="nl-NL" sz="2000"/>
              <a:t> = 10)</a:t>
            </a:r>
            <a:br>
              <a:rPr lang="nl-NL" sz="2000"/>
            </a:br>
            <a:r>
              <a:rPr lang="nl-NL" sz="200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/>
              <a:t>log 100 = …	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br>
              <a:rPr lang="nl-NL" sz="2000"/>
            </a:br>
            <a:r>
              <a:rPr lang="nl-NL" sz="2000"/>
              <a:t>log 100 = </a:t>
            </a:r>
            <a:r>
              <a:rPr lang="nl-NL" sz="2000" baseline="50000"/>
              <a:t>10</a:t>
            </a:r>
            <a:r>
              <a:rPr lang="nl-NL" sz="2000"/>
              <a:t>log 100 	= 2		(want 10</a:t>
            </a:r>
            <a:r>
              <a:rPr lang="nl-NL" sz="2000" baseline="50000"/>
              <a:t>2</a:t>
            </a:r>
            <a:r>
              <a:rPr lang="nl-NL" sz="2000"/>
              <a:t> = 100)</a:t>
            </a:r>
            <a:br>
              <a:rPr lang="nl-NL" sz="2000"/>
            </a:br>
            <a:endParaRPr lang="nl-NL" sz="2000"/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/>
              <a:t>log 1000 = …	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br>
              <a:rPr lang="nl-NL" sz="2000"/>
            </a:br>
            <a:r>
              <a:rPr lang="nl-NL" sz="2000"/>
              <a:t>log 1000 = </a:t>
            </a:r>
            <a:r>
              <a:rPr lang="nl-NL" sz="2000" baseline="50000"/>
              <a:t>10</a:t>
            </a:r>
            <a:r>
              <a:rPr lang="nl-NL" sz="2000"/>
              <a:t>log 1000 = 3		(want 10</a:t>
            </a:r>
            <a:r>
              <a:rPr lang="nl-NL" sz="2000" baseline="50000"/>
              <a:t>3</a:t>
            </a:r>
            <a:r>
              <a:rPr lang="nl-NL" sz="2000"/>
              <a:t> = 1000) </a:t>
            </a:r>
            <a:br>
              <a:rPr lang="nl-NL" sz="2000"/>
            </a:br>
            <a:endParaRPr lang="nl-NL" sz="200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/>
              <a:t>log 0,001 = …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br>
              <a:rPr lang="nl-NL" sz="2000"/>
            </a:br>
            <a:r>
              <a:rPr lang="nl-NL" sz="2000"/>
              <a:t>log 0,001 = </a:t>
            </a:r>
            <a:r>
              <a:rPr lang="nl-NL" sz="2000" baseline="50000"/>
              <a:t>10</a:t>
            </a:r>
            <a:r>
              <a:rPr lang="nl-NL" sz="2000"/>
              <a:t>log 0,001 = -3		(want 10</a:t>
            </a:r>
            <a:r>
              <a:rPr lang="nl-NL" sz="2000" baseline="50000"/>
              <a:t>-3</a:t>
            </a:r>
            <a:r>
              <a:rPr lang="nl-NL" sz="2000"/>
              <a:t> = 0,001)</a:t>
            </a:r>
            <a:br>
              <a:rPr lang="nl-NL" sz="2000"/>
            </a:br>
            <a:endParaRPr lang="nl-NL" sz="2000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pic>
        <p:nvPicPr>
          <p:cNvPr id="7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110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/>
              <a:t>Voorbeelden logaritmen</a:t>
            </a:r>
          </a:p>
        </p:txBody>
      </p:sp>
      <p:sp>
        <p:nvSpPr>
          <p:cNvPr id="261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l-NL" sz="2400" dirty="0"/>
              <a:t>log 2 	= 0,3			</a:t>
            </a:r>
            <a:r>
              <a:rPr lang="nl-NL" sz="2000" dirty="0"/>
              <a:t>0,3 = 0,3 + 0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nl-NL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/>
              <a:t>log 20 	= 1,3			</a:t>
            </a:r>
            <a:r>
              <a:rPr lang="nl-NL" sz="2000" dirty="0"/>
              <a:t>1,3 = 0,3 + 1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nl-NL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/>
              <a:t>log 200 	= 2,3			</a:t>
            </a:r>
            <a:r>
              <a:rPr lang="nl-NL" sz="2000" dirty="0"/>
              <a:t>2,3 = 0,3 + 2</a:t>
            </a:r>
            <a:br>
              <a:rPr lang="nl-NL" sz="2400" dirty="0"/>
            </a:br>
            <a:endParaRPr lang="nl-NL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/>
              <a:t>log 2000 	= 3,3			</a:t>
            </a:r>
            <a:r>
              <a:rPr lang="nl-NL" sz="2000" dirty="0"/>
              <a:t>3,3 = 0,3 + 3</a:t>
            </a:r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/>
              <a:t>log 200000= 5,3			</a:t>
            </a:r>
            <a:r>
              <a:rPr lang="nl-NL" sz="2000" dirty="0"/>
              <a:t>5,3 = 0,3 + 5</a:t>
            </a:r>
            <a:br>
              <a:rPr lang="nl-NL" sz="2000" dirty="0"/>
            </a:br>
            <a:br>
              <a:rPr lang="nl-NL" sz="2000" dirty="0"/>
            </a:br>
            <a:endParaRPr lang="nl-NL" sz="20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nl-NL" sz="2000" dirty="0">
                <a:cs typeface="Tahoma" pitchFamily="34" charset="0"/>
              </a:rPr>
              <a:t>Dus: als argument 10 keer zo groot 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 uitkomst telkens 1 hoger</a:t>
            </a:r>
            <a:endParaRPr lang="nl-NL" sz="2000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1187450" y="1557338"/>
            <a:ext cx="1008063" cy="3671887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>
            <a:off x="1547813" y="52292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6299200" y="1628775"/>
            <a:ext cx="433388" cy="3529013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>
            <a:off x="6515100" y="5157788"/>
            <a:ext cx="1588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11188" y="4508500"/>
            <a:ext cx="6121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5338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58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/>
              <a:t>Berekenen en afronden van logaritmen</a:t>
            </a:r>
          </a:p>
        </p:txBody>
      </p:sp>
      <p:sp>
        <p:nvSpPr>
          <p:cNvPr id="2580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842375" cy="4498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l-NL" sz="2400" dirty="0"/>
              <a:t>Berekenen met je rekenmachine: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400" dirty="0"/>
              <a:t>		</a:t>
            </a:r>
            <a:r>
              <a:rPr lang="nl-NL" sz="2000" dirty="0"/>
              <a:t>knop “log”, daarna het getal</a:t>
            </a:r>
            <a:br>
              <a:rPr lang="nl-NL" sz="2000" dirty="0"/>
            </a:br>
            <a:endParaRPr lang="nl-NL" sz="20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000" dirty="0"/>
              <a:t>		bv. log 456 = 2,658964843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000" dirty="0"/>
              <a:t>					dus 10</a:t>
            </a:r>
            <a:r>
              <a:rPr lang="nl-NL" sz="2000" baseline="50000" dirty="0"/>
              <a:t>2,658964843</a:t>
            </a:r>
            <a:r>
              <a:rPr lang="nl-NL" sz="2000" dirty="0"/>
              <a:t> = 456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000" dirty="0"/>
              <a:t>					(want logaritme nemen = vinden exponent)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000" i="1" dirty="0"/>
              <a:t>					(</a:t>
            </a:r>
            <a:r>
              <a:rPr lang="nl-NL" sz="1800" i="1" dirty="0" err="1"/>
              <a:t>afschatting</a:t>
            </a:r>
            <a:r>
              <a:rPr lang="nl-NL" sz="1800" i="1" dirty="0"/>
              <a:t>: 10</a:t>
            </a:r>
            <a:r>
              <a:rPr lang="nl-NL" sz="1800" i="1" baseline="50000" dirty="0"/>
              <a:t>2</a:t>
            </a:r>
            <a:r>
              <a:rPr lang="nl-NL" sz="1800" i="1" dirty="0"/>
              <a:t>=100 en 10</a:t>
            </a:r>
            <a:r>
              <a:rPr lang="nl-NL" sz="1800" i="1" baseline="50000" dirty="0"/>
              <a:t>3</a:t>
            </a:r>
            <a:r>
              <a:rPr lang="nl-NL" sz="1800" i="1" dirty="0"/>
              <a:t>=1000)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nl-NL" sz="2400" dirty="0">
                <a:cs typeface="Tahoma" pitchFamily="34" charset="0"/>
              </a:rPr>
              <a:t>Afronden: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400" dirty="0">
                <a:cs typeface="Tahoma" pitchFamily="34" charset="0"/>
              </a:rPr>
              <a:t>		</a:t>
            </a:r>
            <a:r>
              <a:rPr lang="nl-NL" sz="2000" dirty="0">
                <a:cs typeface="Tahoma" pitchFamily="34" charset="0"/>
              </a:rPr>
              <a:t>Aantal </a:t>
            </a:r>
            <a:r>
              <a:rPr lang="nl-NL" sz="2000" i="1" u="sng" dirty="0">
                <a:cs typeface="Tahoma" pitchFamily="34" charset="0"/>
              </a:rPr>
              <a:t>significante cijfers</a:t>
            </a:r>
            <a:r>
              <a:rPr lang="nl-NL" sz="2000" dirty="0">
                <a:cs typeface="Tahoma" pitchFamily="34" charset="0"/>
              </a:rPr>
              <a:t> in opgave = aantal </a:t>
            </a:r>
            <a:r>
              <a:rPr lang="nl-NL" sz="2000" i="1" u="sng" dirty="0">
                <a:cs typeface="Tahoma" pitchFamily="34" charset="0"/>
              </a:rPr>
              <a:t>decimalen</a:t>
            </a:r>
            <a:r>
              <a:rPr lang="nl-NL" sz="2000" dirty="0">
                <a:cs typeface="Tahoma" pitchFamily="34" charset="0"/>
              </a:rPr>
              <a:t> in antwoord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2000" dirty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000" dirty="0">
                <a:cs typeface="Tahoma" pitchFamily="34" charset="0"/>
              </a:rPr>
              <a:t>		Dus in bovenstaand voorbeeld: log </a:t>
            </a:r>
            <a:r>
              <a:rPr lang="nl-NL" sz="2000" u="sng" dirty="0">
                <a:cs typeface="Tahoma" pitchFamily="34" charset="0"/>
              </a:rPr>
              <a:t>456</a:t>
            </a:r>
            <a:r>
              <a:rPr lang="nl-NL" sz="2000" dirty="0">
                <a:cs typeface="Tahoma" pitchFamily="34" charset="0"/>
              </a:rPr>
              <a:t> = 2,</a:t>
            </a:r>
            <a:r>
              <a:rPr lang="nl-NL" sz="2000" u="sng" dirty="0">
                <a:cs typeface="Tahoma" pitchFamily="34" charset="0"/>
              </a:rPr>
              <a:t>659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pic>
        <p:nvPicPr>
          <p:cNvPr id="7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6351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latin typeface="Arial" charset="0"/>
              </a:rPr>
              <a:t>2016-2017 J. van 't Hof</a:t>
            </a:r>
          </a:p>
        </p:txBody>
      </p:sp>
      <p:sp>
        <p:nvSpPr>
          <p:cNvPr id="277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/>
              <a:t>Bijzondere logaritmen</a:t>
            </a:r>
          </a:p>
        </p:txBody>
      </p:sp>
      <p:sp>
        <p:nvSpPr>
          <p:cNvPr id="277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400" dirty="0">
                <a:cs typeface="Tahoma" pitchFamily="34" charset="0"/>
              </a:rPr>
              <a:t>	log 10 = </a:t>
            </a:r>
            <a:r>
              <a:rPr lang="nl-NL" sz="2400" baseline="50000" dirty="0">
                <a:cs typeface="Tahoma" pitchFamily="34" charset="0"/>
              </a:rPr>
              <a:t>10</a:t>
            </a:r>
            <a:r>
              <a:rPr lang="nl-NL" sz="2400" dirty="0">
                <a:cs typeface="Tahoma" pitchFamily="34" charset="0"/>
              </a:rPr>
              <a:t>log 10 = 1	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 (want 10</a:t>
            </a:r>
            <a:r>
              <a:rPr lang="nl-NL" sz="2000" baseline="50000" dirty="0">
                <a:cs typeface="Tahoma" pitchFamily="34" charset="0"/>
                <a:sym typeface="Wingdings" pitchFamily="2" charset="2"/>
              </a:rPr>
              <a:t>1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 = 10) </a:t>
            </a:r>
            <a:br>
              <a:rPr lang="nl-NL" sz="2400" dirty="0">
                <a:cs typeface="Tahoma" pitchFamily="34" charset="0"/>
              </a:rPr>
            </a:br>
            <a:r>
              <a:rPr lang="nl-NL" sz="2400" dirty="0">
                <a:cs typeface="Tahoma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400" baseline="50000" dirty="0">
                <a:cs typeface="Tahoma" pitchFamily="34" charset="0"/>
              </a:rPr>
              <a:t>			5</a:t>
            </a:r>
            <a:r>
              <a:rPr lang="nl-NL" sz="2400" dirty="0">
                <a:cs typeface="Tahoma" pitchFamily="34" charset="0"/>
              </a:rPr>
              <a:t>log 5 = 1</a:t>
            </a:r>
            <a:r>
              <a:rPr lang="nl-NL" sz="2000" dirty="0">
                <a:cs typeface="Tahoma" pitchFamily="34" charset="0"/>
              </a:rPr>
              <a:t>	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 (want 5</a:t>
            </a:r>
            <a:r>
              <a:rPr lang="nl-NL" sz="2000" baseline="50000" dirty="0">
                <a:cs typeface="Tahoma" pitchFamily="34" charset="0"/>
                <a:sym typeface="Wingdings" pitchFamily="2" charset="2"/>
              </a:rPr>
              <a:t>1</a:t>
            </a:r>
            <a:r>
              <a:rPr lang="nl-NL" sz="2000" dirty="0">
                <a:cs typeface="Tahoma" pitchFamily="34" charset="0"/>
                <a:sym typeface="Wingdings" pitchFamily="2" charset="2"/>
              </a:rPr>
              <a:t> = 5)</a:t>
            </a:r>
            <a:endParaRPr lang="nl-NL" sz="2400" dirty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2400" dirty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800" dirty="0">
                <a:cs typeface="Tahoma" pitchFamily="34" charset="0"/>
              </a:rPr>
              <a:t>Algemeen geldt:   </a:t>
            </a:r>
            <a:r>
              <a:rPr lang="nl-NL" sz="2800" baseline="50000" dirty="0" err="1">
                <a:cs typeface="Tahoma" pitchFamily="34" charset="0"/>
              </a:rPr>
              <a:t>g</a:t>
            </a:r>
            <a:r>
              <a:rPr lang="nl-NL" sz="2800" dirty="0" err="1">
                <a:cs typeface="Tahoma" pitchFamily="34" charset="0"/>
              </a:rPr>
              <a:t>log</a:t>
            </a:r>
            <a:r>
              <a:rPr lang="nl-NL" sz="2800" dirty="0">
                <a:cs typeface="Tahoma" pitchFamily="34" charset="0"/>
              </a:rPr>
              <a:t> g = 1  </a:t>
            </a:r>
            <a:r>
              <a:rPr lang="nl-NL" sz="2400" dirty="0">
                <a:cs typeface="Tahoma" pitchFamily="34" charset="0"/>
              </a:rPr>
              <a:t>(g &gt; 0)</a:t>
            </a:r>
            <a:endParaRPr lang="nl-NL" sz="24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18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400" dirty="0">
                <a:cs typeface="Tahoma" pitchFamily="34" charset="0"/>
              </a:rPr>
              <a:t>	log 1 = </a:t>
            </a:r>
            <a:r>
              <a:rPr lang="nl-NL" sz="2400" baseline="50000" dirty="0">
                <a:cs typeface="Tahoma" pitchFamily="34" charset="0"/>
              </a:rPr>
              <a:t>10</a:t>
            </a:r>
            <a:r>
              <a:rPr lang="nl-NL" sz="2400" dirty="0">
                <a:cs typeface="Tahoma" pitchFamily="34" charset="0"/>
              </a:rPr>
              <a:t>log 1 = 0 	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(want 10</a:t>
            </a:r>
            <a:r>
              <a:rPr lang="nl-NL" sz="2400" baseline="50000" dirty="0">
                <a:cs typeface="Tahoma" pitchFamily="34" charset="0"/>
                <a:sym typeface="Wingdings" pitchFamily="2" charset="2"/>
              </a:rPr>
              <a:t>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 = 1)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18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nl-NL" sz="2400" baseline="50000" dirty="0">
                <a:cs typeface="Tahoma" pitchFamily="34" charset="0"/>
              </a:rPr>
              <a:t>			5</a:t>
            </a:r>
            <a:r>
              <a:rPr lang="nl-NL" sz="2400" dirty="0">
                <a:cs typeface="Tahoma" pitchFamily="34" charset="0"/>
              </a:rPr>
              <a:t>log 1 = 0 	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(want 5</a:t>
            </a:r>
            <a:r>
              <a:rPr lang="nl-NL" sz="2400" baseline="50000" dirty="0">
                <a:cs typeface="Tahoma" pitchFamily="34" charset="0"/>
                <a:sym typeface="Wingdings" pitchFamily="2" charset="2"/>
              </a:rPr>
              <a:t>0</a:t>
            </a:r>
            <a:r>
              <a:rPr lang="nl-NL" sz="2400" dirty="0">
                <a:cs typeface="Tahoma" pitchFamily="34" charset="0"/>
                <a:sym typeface="Wingdings" pitchFamily="2" charset="2"/>
              </a:rPr>
              <a:t> = 1)</a:t>
            </a:r>
            <a:br>
              <a:rPr lang="nl-NL" sz="2400" dirty="0">
                <a:cs typeface="Tahoma" pitchFamily="34" charset="0"/>
                <a:sym typeface="Wingdings" pitchFamily="2" charset="2"/>
              </a:rPr>
            </a:br>
            <a:endParaRPr lang="nl-NL" sz="24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800" dirty="0">
                <a:cs typeface="Tahoma" pitchFamily="34" charset="0"/>
              </a:rPr>
              <a:t>Algemeen geldt:   </a:t>
            </a:r>
            <a:r>
              <a:rPr lang="nl-NL" sz="2800" baseline="50000" dirty="0" err="1">
                <a:cs typeface="Tahoma" pitchFamily="34" charset="0"/>
              </a:rPr>
              <a:t>g</a:t>
            </a:r>
            <a:r>
              <a:rPr lang="nl-NL" sz="2800" dirty="0" err="1">
                <a:cs typeface="Tahoma" pitchFamily="34" charset="0"/>
              </a:rPr>
              <a:t>log</a:t>
            </a:r>
            <a:r>
              <a:rPr lang="nl-NL" sz="2800" dirty="0">
                <a:cs typeface="Tahoma" pitchFamily="34" charset="0"/>
              </a:rPr>
              <a:t> 1 = 0</a:t>
            </a:r>
            <a:endParaRPr lang="nl-NL" sz="24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nl-NL" sz="2000" dirty="0">
              <a:cs typeface="Tahoma" pitchFamily="34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l-NL" sz="2800" dirty="0">
                <a:cs typeface="Tahoma" pitchFamily="34" charset="0"/>
                <a:sym typeface="Wingdings" pitchFamily="2" charset="2"/>
              </a:rPr>
              <a:t>log (negatief getal): bestaat niet</a:t>
            </a:r>
            <a:br>
              <a:rPr lang="nl-NL" sz="2000" dirty="0">
                <a:cs typeface="Tahoma" pitchFamily="34" charset="0"/>
                <a:sym typeface="Wingdings" pitchFamily="2" charset="2"/>
              </a:rPr>
            </a:br>
            <a:endParaRPr lang="nl-NL" sz="2000" dirty="0">
              <a:cs typeface="Tahoma" pitchFamily="34" charset="0"/>
              <a:sym typeface="Wingdings" pitchFamily="2" charset="2"/>
            </a:endParaRP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66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1400"/>
              <a:t>Logaritmen</a:t>
            </a:r>
          </a:p>
        </p:txBody>
      </p:sp>
      <p:sp>
        <p:nvSpPr>
          <p:cNvPr id="2" name="Rechthoek 1"/>
          <p:cNvSpPr/>
          <p:nvPr/>
        </p:nvSpPr>
        <p:spPr>
          <a:xfrm>
            <a:off x="3563938" y="2852738"/>
            <a:ext cx="2952750" cy="7207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3492500" y="4868863"/>
            <a:ext cx="1871663" cy="6477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pic>
        <p:nvPicPr>
          <p:cNvPr id="10" name="Picture 7" descr="logo_R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65304"/>
            <a:ext cx="145573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9E22B-25BA-4BCB-BDF2-912ECD5026E1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187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116AE5D1AFB04D90E6D2F52B2A93BB" ma:contentTypeVersion="16" ma:contentTypeDescription="Een nieuw document maken." ma:contentTypeScope="" ma:versionID="f013b091aad51e1ab4d7f0b4355788f3">
  <xsd:schema xmlns:xsd="http://www.w3.org/2001/XMLSchema" xmlns:xs="http://www.w3.org/2001/XMLSchema" xmlns:p="http://schemas.microsoft.com/office/2006/metadata/properties" xmlns:ns2="1a13e831-795e-45f0-81b6-552c2871f8d2" xmlns:ns3="6af398cb-a595-4c3c-acec-c092897f2997" targetNamespace="http://schemas.microsoft.com/office/2006/metadata/properties" ma:root="true" ma:fieldsID="d9d21fde0d58f6e852cac58d69011f1e" ns2:_="" ns3:_="">
    <xsd:import namespace="1a13e831-795e-45f0-81b6-552c2871f8d2"/>
    <xsd:import namespace="6af398cb-a595-4c3c-acec-c092897f29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3e831-795e-45f0-81b6-552c2871f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913d8191-1fa0-4b0e-82ea-9b3ed889c5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f398cb-a595-4c3c-acec-c092897f299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4387e4-8094-492e-9c16-b151c4782fa6}" ma:internalName="TaxCatchAll" ma:showField="CatchAllData" ma:web="6af398cb-a595-4c3c-acec-c092897f29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13e831-795e-45f0-81b6-552c2871f8d2">
      <Terms xmlns="http://schemas.microsoft.com/office/infopath/2007/PartnerControls"/>
    </lcf76f155ced4ddcb4097134ff3c332f>
    <TaxCatchAll xmlns="6af398cb-a595-4c3c-acec-c092897f2997" xsi:nil="true"/>
    <SharedWithUsers xmlns="6af398cb-a595-4c3c-acec-c092897f2997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1B07ABD-DA69-4D93-913E-2A1963BC6A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C760FE-0DDB-45AB-9B21-4C7F9F36DD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13e831-795e-45f0-81b6-552c2871f8d2"/>
    <ds:schemaRef ds:uri="6af398cb-a595-4c3c-acec-c092897f29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386111-2F88-4149-BBE2-791F8DE89B49}">
  <ds:schemaRefs>
    <ds:schemaRef ds:uri="http://schemas.microsoft.com/office/2006/metadata/properties"/>
    <ds:schemaRef ds:uri="http://purl.org/dc/elements/1.1/"/>
    <ds:schemaRef ds:uri="1a13e831-795e-45f0-81b6-552c2871f8d2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6af398cb-a595-4c3c-acec-c092897f299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2418</TotalTime>
  <Words>763</Words>
  <Application>Microsoft Office PowerPoint</Application>
  <PresentationFormat>Diavoorstelling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Compass</vt:lpstr>
      <vt:lpstr>PowerPoint-presentatie</vt:lpstr>
      <vt:lpstr>Logaritmen</vt:lpstr>
      <vt:lpstr>Machten – wortels - logaritmen</vt:lpstr>
      <vt:lpstr>Logaritme nemen</vt:lpstr>
      <vt:lpstr>Schrijfwijze logaritmen</vt:lpstr>
      <vt:lpstr>Voorbeelden berekenen logaritmen</vt:lpstr>
      <vt:lpstr>Voorbeelden logaritmen</vt:lpstr>
      <vt:lpstr>Berekenen en afronden van logaritmen</vt:lpstr>
      <vt:lpstr>Bijzondere logaritmen</vt:lpstr>
      <vt:lpstr>Rekenen met logaritmen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</dc:title>
  <dc:creator>saxion</dc:creator>
  <cp:lastModifiedBy>Aleid Meijberg</cp:lastModifiedBy>
  <cp:revision>284</cp:revision>
  <cp:lastPrinted>2017-11-17T10:23:28Z</cp:lastPrinted>
  <dcterms:created xsi:type="dcterms:W3CDTF">2010-08-18T07:56:38Z</dcterms:created>
  <dcterms:modified xsi:type="dcterms:W3CDTF">2023-04-02T18:43:50Z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0x010100FF116AE5D1AFB04D90E6D2F52B2A93BB</vt:lpwstr>
  </property>
  <property fmtid="{D5CDD505-2E9C-101B-9397-08002B2CF9AE}" pid="3" name="Order">
    <vt:r8>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